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23"/>
  </p:notesMasterIdLst>
  <p:handoutMasterIdLst>
    <p:handoutMasterId r:id="rId24"/>
  </p:handoutMasterIdLst>
  <p:sldIdLst>
    <p:sldId id="256" r:id="rId8"/>
    <p:sldId id="257" r:id="rId9"/>
    <p:sldId id="284" r:id="rId10"/>
    <p:sldId id="294" r:id="rId11"/>
    <p:sldId id="295" r:id="rId12"/>
    <p:sldId id="279" r:id="rId13"/>
    <p:sldId id="277" r:id="rId14"/>
    <p:sldId id="271" r:id="rId15"/>
    <p:sldId id="291" r:id="rId16"/>
    <p:sldId id="287" r:id="rId17"/>
    <p:sldId id="267" r:id="rId18"/>
    <p:sldId id="293" r:id="rId19"/>
    <p:sldId id="288" r:id="rId20"/>
    <p:sldId id="269" r:id="rId21"/>
    <p:sldId id="29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117" d="100"/>
          <a:sy n="117" d="100"/>
        </p:scale>
        <p:origin x="120" y="84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23713</c:v>
                </c:pt>
                <c:pt idx="1">
                  <c:v>24861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120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2022 г</c:v>
                </c:pt>
                <c:pt idx="4">
                  <c:v>II квартал 2022 г</c:v>
                </c:pt>
                <c:pt idx="5">
                  <c:v>III квартал 2022 г</c:v>
                </c:pt>
                <c:pt idx="6">
                  <c:v>IV квартал 2022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99</c:v>
                </c:pt>
                <c:pt idx="4">
                  <c:v>99.4</c:v>
                </c:pt>
                <c:pt idx="5">
                  <c:v>95.2</c:v>
                </c:pt>
                <c:pt idx="6">
                  <c:v>91.3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2022 г</c:v>
                </c:pt>
                <c:pt idx="4">
                  <c:v>II квартал 2022 г</c:v>
                </c:pt>
                <c:pt idx="5">
                  <c:v>III квартал 2022 г</c:v>
                </c:pt>
                <c:pt idx="6">
                  <c:v>IV квартал 2022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98</c:v>
                </c:pt>
                <c:pt idx="4">
                  <c:v>98.6</c:v>
                </c:pt>
                <c:pt idx="5">
                  <c:v>98</c:v>
                </c:pt>
                <c:pt idx="6">
                  <c:v>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2022 г</c:v>
                </c:pt>
                <c:pt idx="4">
                  <c:v>II квартал 2022 г</c:v>
                </c:pt>
                <c:pt idx="5">
                  <c:v>III квартал 2022 г</c:v>
                </c:pt>
                <c:pt idx="6">
                  <c:v>IV квартал 2022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5381760"/>
        <c:axId val="115383296"/>
      </c:lineChart>
      <c:catAx>
        <c:axId val="1153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15383296"/>
        <c:crosses val="autoZero"/>
        <c:auto val="1"/>
        <c:lblAlgn val="ctr"/>
        <c:lblOffset val="100"/>
        <c:noMultiLvlLbl val="0"/>
      </c:catAx>
      <c:valAx>
        <c:axId val="11538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3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-0.30004693598590276"/>
                  <c:y val="0.299948451850102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320620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29348372062383687"/>
                  <c:y val="6.80738045945425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256513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                   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256513</c:v>
                </c:pt>
                <c:pt idx="1">
                  <c:v>320620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 smtClean="0"/>
                      <a:t>27%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1.2058732674671217E-2"/>
                  <c:y val="2.9386893594584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 smtClean="0"/>
                      <a:t>0 %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6.0293663373356086E-2"/>
                  <c:y val="4.408131782326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39%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0450901651381721"/>
                  <c:y val="1.621419040475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0.18490056767829194"/>
                  <c:y val="-4.82881825193936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посещения при получении справок</c:v>
                </c:pt>
                <c:pt idx="3">
                  <c:v>посещения при иммунизации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49.6</c:v>
                </c:pt>
                <c:pt idx="1">
                  <c:v>14</c:v>
                </c:pt>
                <c:pt idx="2">
                  <c:v>30.7</c:v>
                </c:pt>
                <c:pt idx="3">
                  <c:v>16</c:v>
                </c:pt>
                <c:pt idx="4">
                  <c:v>1.1000000000000001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74346106516906285"/>
          <c:h val="0.410634565213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45930035296322"/>
          <c:y val="3.1788386359100217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17706</c:v>
                </c:pt>
                <c:pt idx="1">
                  <c:v>15370</c:v>
                </c:pt>
                <c:pt idx="2">
                  <c:v>12549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54722106616515132"/>
          <c:w val="0.56862969752520642"/>
          <c:h val="0.2977353104322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585529351947844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15976448"/>
        <c:axId val="115994624"/>
      </c:barChart>
      <c:catAx>
        <c:axId val="115976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994624"/>
        <c:crosses val="autoZero"/>
        <c:auto val="1"/>
        <c:lblAlgn val="ctr"/>
        <c:lblOffset val="100"/>
        <c:noMultiLvlLbl val="0"/>
      </c:catAx>
      <c:valAx>
        <c:axId val="115994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093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2D-48D7-A5EF-4754792D1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1093</c:v>
                </c:pt>
                <c:pt idx="1">
                  <c:v>50250</c:v>
                </c:pt>
                <c:pt idx="2">
                  <c:v>5711</c:v>
                </c:pt>
                <c:pt idx="3">
                  <c:v>7034</c:v>
                </c:pt>
                <c:pt idx="4">
                  <c:v>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056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2D-48D7-A5EF-4754792D1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1056</c:v>
                </c:pt>
                <c:pt idx="1">
                  <c:v>54511</c:v>
                </c:pt>
                <c:pt idx="2">
                  <c:v>5677</c:v>
                </c:pt>
                <c:pt idx="3">
                  <c:v>7533</c:v>
                </c:pt>
                <c:pt idx="4">
                  <c:v>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6477312"/>
        <c:axId val="116479104"/>
      </c:barChart>
      <c:catAx>
        <c:axId val="11647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479104"/>
        <c:crosses val="autoZero"/>
        <c:auto val="1"/>
        <c:lblAlgn val="ctr"/>
        <c:lblOffset val="100"/>
        <c:noMultiLvlLbl val="0"/>
      </c:catAx>
      <c:valAx>
        <c:axId val="116479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64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164</c:v>
                </c:pt>
                <c:pt idx="1">
                  <c:v>Свободно 6, 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170.5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157 ставок</c:v>
                </c:pt>
                <c:pt idx="1">
                  <c:v>Свободно 13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0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7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51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9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5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0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0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7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1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5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7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2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9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2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6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6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9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45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44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7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6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1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1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3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8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2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3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7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7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5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1384" y="4293096"/>
            <a:ext cx="10187864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работе  ГБУЗ «ДГП №10 ДЗМ» за 2022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Т.Х. Мирзоев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832648" cy="463589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14678"/>
              </p:ext>
            </p:extLst>
          </p:nvPr>
        </p:nvGraphicFramePr>
        <p:xfrm>
          <a:off x="5360182" y="1628800"/>
          <a:ext cx="5864200" cy="502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Педиатрия,                                               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Травматология,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Ортопедия,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Эндокринология,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Восстановительного лечения;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Клинико-диагностическая лаборатория;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Хирургия,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Отоларингология,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Офтальмология,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Гинекология,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Кардиология,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Гематология и Онкология (служба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обьединена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и осуществляет прием на базе Морозовской больницы),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Неврология,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Нефрология,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Гастроэнтерология,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Аллергология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Физиотерапия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Лечебная физкультура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Массаж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Иглорефлексотерапия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выдачи справок и направлений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«здоровый ребенок»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Кабинета «дежурный врач»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Работает врач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диабетолог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Проводится лечение больных с осложнениями сахарного диабета, мониторинг глюкозы с помощью прибора СGM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7384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2022 г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09623028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46132469"/>
              </p:ext>
            </p:extLst>
          </p:nvPr>
        </p:nvGraphicFramePr>
        <p:xfrm>
          <a:off x="4439816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71513736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170,5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01781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2022  год было   уволено  7  врачей / принято  6  врачей  специалистов.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врачей и  26 медицинских сестер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Отмечается рост обращений справочного характера  по  маршрутизации пациентов, службы 122,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</a:t>
            </a:r>
            <a:r>
              <a:rPr lang="en-US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год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7333" y="4036144"/>
            <a:ext cx="10729342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благодарностей         12                                                  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12                                                            7                                                       14</a:t>
            </a:r>
            <a:endParaRPr lang="en-US" sz="16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531440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Детская городская поликлиника № 10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стала получателем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гранта Правительства Москвы в проекте «Московский стандарт детской поликлиники» 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году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дважды :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48056"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1. Лучшая поликлиника для детского населения по обеспечению доступности первичной специализированной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помощи и по интегральным показателям .</a:t>
            </a:r>
          </a:p>
          <a:p>
            <a:pPr indent="0" algn="just">
              <a:buNone/>
            </a:pP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28750"/>
            <a:ext cx="5688632" cy="43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288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2880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72816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44824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2022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759464"/>
            <a:chOff x="3809673" y="1100084"/>
            <a:chExt cx="2052306" cy="575946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86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разграничительной ленты на мебели для соблюдения соц. дистанции </a:t>
              </a:r>
              <a:r>
                <a:rPr lang="en-US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указателей по Брайлю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</a:t>
              </a:r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поликлиник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функционирование кабинетов ОРВИ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Сроки ожидания врача 1 уровня до 5-7 дней</a:t>
              </a:r>
            </a:p>
            <a:p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 педиатр, дежурный врач осуществляет прием в день обращения</a:t>
              </a:r>
            </a:p>
            <a:p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Дети, находящиеся на динамическом наблюдении могут записываться к врачу специалисту  2 уровня самостоятельно</a:t>
              </a:r>
              <a:endPara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en-US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Организация 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оперативного штаба и врачебно-сестринских бригад по работе с </a:t>
              </a:r>
              <a:r>
                <a:rPr lang="en-US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COVID</a:t>
              </a:r>
              <a:r>
                <a:rPr lang="ru-RU" sz="1100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-19</a:t>
              </a:r>
            </a:p>
            <a:p>
              <a:pPr lvl="0"/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</a:t>
            </a:r>
            <a:r>
              <a:rPr lang="ru-RU" sz="1100" u="sng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бесконтактной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термометрии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входе, раздача сред</a:t>
            </a:r>
            <a:r>
              <a:rPr lang="ru-RU" sz="11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ств индивидуальной защиты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Размещение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endParaRPr lang="ru-RU" sz="11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капитального ремонта в рамках программы «Столичное здравоохранение» в филиалах 1 и  3 с24.04.2022.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 (все входящие звонки через единую справочную службу 122)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и медицинские сестры обеспечены планшетами с доступом в ЕМИАС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обеспечены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пульсоксиметрами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экспресс-тестами для 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ПЦР-диагностики </a:t>
            </a:r>
            <a:r>
              <a:rPr lang="en-US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780928"/>
            <a:ext cx="6768828" cy="8635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07968" y="3802032"/>
            <a:ext cx="1042025" cy="1042025"/>
            <a:chOff x="375015" y="121110"/>
            <a:chExt cx="1042025" cy="1042025"/>
          </a:xfrm>
        </p:grpSpPr>
        <p:sp>
          <p:nvSpPr>
            <p:cNvPr id="8" name="Овал 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27937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на 2022 год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Марии Ульяновой 13).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Ак. Пилюгина 26 корп.5).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Университетский проспект 4).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Новаторов 7).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ул. Профсоюзная 52).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8793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8801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с 04.04.202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8811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9341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ремонт с 04.04.202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30689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12828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626054342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48574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508922369"/>
              </p:ext>
            </p:extLst>
          </p:nvPr>
        </p:nvGraphicFramePr>
        <p:xfrm>
          <a:off x="1132510" y="1784655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2022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577133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77324515"/>
              </p:ext>
            </p:extLst>
          </p:nvPr>
        </p:nvGraphicFramePr>
        <p:xfrm>
          <a:off x="6348028" y="928482"/>
          <a:ext cx="4857680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06094500"/>
              </p:ext>
            </p:extLst>
          </p:nvPr>
        </p:nvGraphicFramePr>
        <p:xfrm>
          <a:off x="4833141" y="2980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72744022"/>
              </p:ext>
            </p:extLst>
          </p:nvPr>
        </p:nvGraphicFramePr>
        <p:xfrm>
          <a:off x="8337139" y="2924944"/>
          <a:ext cx="3159536" cy="31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04448" y="2661523"/>
            <a:ext cx="294813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заболеваниям</a:t>
            </a: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67397712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Дети  инвалиды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/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154 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3888432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г.</a:t>
            </a:r>
            <a:r>
              <a:rPr lang="en-US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ru-RU" sz="28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749   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4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  дети сироты (100 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 охват): </a:t>
            </a:r>
          </a:p>
          <a:p>
            <a:pPr marL="71755" marR="71755"/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1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17</a:t>
            </a:r>
          </a:p>
          <a:p>
            <a:pPr marL="71755" marR="71755"/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гр-62</a:t>
            </a:r>
          </a:p>
          <a:p>
            <a:pPr marL="71755" marR="71755"/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гр-33</a:t>
            </a:r>
          </a:p>
          <a:p>
            <a:pPr marL="71755" marR="71755"/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гр-0</a:t>
            </a:r>
          </a:p>
          <a:p>
            <a:pPr marL="71755" marR="71755"/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гр-42</a:t>
            </a:r>
            <a:endParaRPr lang="en-US" sz="11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9E7DB6-C84D-47A5-B00F-FEFD1513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64277"/>
            <a:ext cx="5292981" cy="4503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448" y="-315416"/>
            <a:ext cx="1653427" cy="24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47563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48757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 47563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 97,5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38%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47,5%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13%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1,5%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5695479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654049"/>
            <a:ext cx="10729267" cy="82502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противоэпидемических мероприятий в поликлинике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400" y="1317752"/>
            <a:ext cx="1004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проведения профилактических мероприятий по недопущению распространения С</a:t>
            </a:r>
            <a:r>
              <a:rPr lang="en-US" b="1" dirty="0" smtClean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OVID-19</a:t>
            </a:r>
            <a:r>
              <a:rPr lang="ru-RU" b="1" dirty="0" smtClean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ОРВИ:</a:t>
            </a:r>
            <a:endParaRPr lang="ru-RU" b="1" dirty="0">
              <a:solidFill>
                <a:srgbClr val="92D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89674" y="1983558"/>
            <a:ext cx="551207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бесконтактной термометрии на входе в поликлинику, установка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раздача СИЗ  </a:t>
            </a:r>
            <a:r>
              <a:rPr lang="ru-RU" sz="120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учреждении.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Разграничение посадочных мест для ожидания с целью обеспечения социального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дистанцирования</a:t>
            </a:r>
            <a:endParaRPr lang="en-US" sz="12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 детского населения преимущественно на дому, отмена 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диспансеризации в 1 квартале 2022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работы штаба и врачебно-сестринских бригад для работы с пациентами,  проведение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пульсоксиметрии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динамического наблюдения за состоянием здоровья пациентов проведение </a:t>
            </a:r>
            <a:r>
              <a:rPr lang="ru-RU" sz="12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аудиоконтроля</a:t>
            </a:r>
            <a:r>
              <a:rPr lang="ru-RU" sz="12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стороны медицинского персонала. Обеспечение СИЗ., Бесконтактная термометрия. Организация диспансерного наблюдения</a:t>
            </a:r>
          </a:p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5948970" y="2069624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5948970" y="259064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1033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948970" y="3093792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948970" y="363553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519" y="5856727"/>
            <a:ext cx="381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 с нанесением разметки на места ожидания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2951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Разделить потоки здоровых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 и принятие организационных решений по недопущению очереди пациентов перед кабинетами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44264" y="4038163"/>
            <a:ext cx="4756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 с разобщением пациентов при ожидании позволил: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4264" y="2326545"/>
            <a:ext cx="4888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 с соблюдением временного и социального дистанцирования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0739850" y="121110"/>
            <a:ext cx="1042025" cy="1042025"/>
            <a:chOff x="375015" y="121110"/>
            <a:chExt cx="1042025" cy="1042025"/>
          </a:xfrm>
        </p:grpSpPr>
        <p:sp>
          <p:nvSpPr>
            <p:cNvPr id="48" name="Овал 4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37591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3608</TotalTime>
  <Words>1034</Words>
  <Application>Microsoft Office PowerPoint</Application>
  <PresentationFormat>Широкоэкранный</PresentationFormat>
  <Paragraphs>260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Symbol</vt:lpstr>
      <vt:lpstr>Times New Roman</vt:lpstr>
      <vt:lpstr>Тема Office</vt:lpstr>
      <vt:lpstr>3_Тема Office</vt:lpstr>
      <vt:lpstr>4_Тема Office</vt:lpstr>
      <vt:lpstr>7_Тема Office</vt:lpstr>
      <vt:lpstr>8_Тема Office</vt:lpstr>
      <vt:lpstr>1_Тема Office</vt:lpstr>
      <vt:lpstr>5_Тема Office</vt:lpstr>
      <vt:lpstr>Информация о работе  ГБУЗ «ДГП №10 ДЗМ» за 2022 г.</vt:lpstr>
      <vt:lpstr>Основные показатели на 2022 год </vt:lpstr>
      <vt:lpstr>Презентация PowerPoint</vt:lpstr>
      <vt:lpstr>Посещения поликлиники в 2022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Проведение противоэпидемических мероприятий в поликлинике </vt:lpstr>
      <vt:lpstr>Медицинская организация оказывает помощь по различным профилям</vt:lpstr>
      <vt:lpstr>Кадры 2022 г</vt:lpstr>
      <vt:lpstr>Работа по рассмотрению жалоб и обращений граждан</vt:lpstr>
      <vt:lpstr>Достижения</vt:lpstr>
      <vt:lpstr>Мероприятия в поликлиниках, реализованные в 2022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RePack by Diakov</cp:lastModifiedBy>
  <cp:revision>206</cp:revision>
  <cp:lastPrinted>2022-01-31T12:32:18Z</cp:lastPrinted>
  <dcterms:created xsi:type="dcterms:W3CDTF">2019-02-11T07:19:05Z</dcterms:created>
  <dcterms:modified xsi:type="dcterms:W3CDTF">2023-01-11T09:44:07Z</dcterms:modified>
</cp:coreProperties>
</file>